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58" r:id="rId3"/>
    <p:sldId id="262" r:id="rId4"/>
    <p:sldId id="257" r:id="rId5"/>
    <p:sldId id="260" r:id="rId6"/>
    <p:sldId id="263" r:id="rId7"/>
    <p:sldId id="261" r:id="rId8"/>
    <p:sldId id="264"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163FB-D8A3-442F-8688-C769EA339FD8}" v="7" dt="2025-06-28T15:55:32.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514" autoAdjust="0"/>
  </p:normalViewPr>
  <p:slideViewPr>
    <p:cSldViewPr snapToGrid="0">
      <p:cViewPr varScale="1">
        <p:scale>
          <a:sx n="65" d="100"/>
          <a:sy n="65" d="100"/>
        </p:scale>
        <p:origin x="131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6F66D-F109-4D45-8AD5-303500C36AC6}" type="datetimeFigureOut">
              <a:rPr lang="en-GB" smtClean="0"/>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E5390-F67B-48BE-B375-55D0BF251FB0}" type="slidenum">
              <a:rPr lang="en-GB" smtClean="0"/>
              <a:t>‹#›</a:t>
            </a:fld>
            <a:endParaRPr lang="en-GB"/>
          </a:p>
        </p:txBody>
      </p:sp>
    </p:spTree>
    <p:extLst>
      <p:ext uri="{BB962C8B-B14F-4D97-AF65-F5344CB8AC3E}">
        <p14:creationId xmlns:p14="http://schemas.microsoft.com/office/powerpoint/2010/main" val="156002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lantlife.org.uk/our-work/road-ver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lantlife.org.uk/our-work/road-verg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Grass mown in June allows one generation of moths and butterflies to live. Grass mown at the end of Aug allows two generations of moths and butterflies to live. This is why we associate meadows with butterflies.</a:t>
            </a:r>
          </a:p>
          <a:p>
            <a:endParaRPr lang="en-GB" dirty="0"/>
          </a:p>
        </p:txBody>
      </p:sp>
      <p:sp>
        <p:nvSpPr>
          <p:cNvPr id="4" name="Slide Number Placeholder 3"/>
          <p:cNvSpPr>
            <a:spLocks noGrp="1"/>
          </p:cNvSpPr>
          <p:nvPr>
            <p:ph type="sldNum" sz="quarter" idx="5"/>
          </p:nvPr>
        </p:nvSpPr>
        <p:spPr/>
        <p:txBody>
          <a:bodyPr/>
          <a:lstStyle/>
          <a:p>
            <a:fld id="{CCBE5390-F67B-48BE-B375-55D0BF251FB0}" type="slidenum">
              <a:rPr lang="en-GB" smtClean="0"/>
              <a:t>2</a:t>
            </a:fld>
            <a:endParaRPr lang="en-GB"/>
          </a:p>
        </p:txBody>
      </p:sp>
    </p:spTree>
    <p:extLst>
      <p:ext uri="{BB962C8B-B14F-4D97-AF65-F5344CB8AC3E}">
        <p14:creationId xmlns:p14="http://schemas.microsoft.com/office/powerpoint/2010/main" val="299488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EC9B1-04E8-556E-F3D0-57752CD46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654EB-43B2-DC05-4660-0DC5910EC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DE7A1-A03E-BCB2-5C87-1C3C7EF529F5}"/>
              </a:ext>
            </a:extLst>
          </p:cNvPr>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Grass mown in June allows one generation of moths and butterflies to live. Grass mown at the end of Aug allows two generations of moths and butterflies to live. This is why we associate meadows with butterflies.</a:t>
            </a:r>
          </a:p>
          <a:p>
            <a:endParaRPr lang="en-GB" dirty="0"/>
          </a:p>
        </p:txBody>
      </p:sp>
      <p:sp>
        <p:nvSpPr>
          <p:cNvPr id="4" name="Slide Number Placeholder 3">
            <a:extLst>
              <a:ext uri="{FF2B5EF4-FFF2-40B4-BE49-F238E27FC236}">
                <a16:creationId xmlns:a16="http://schemas.microsoft.com/office/drawing/2014/main" id="{94348F8B-A090-9720-46EE-7E252ADA50E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E5390-F67B-48BE-B375-55D0BF251F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68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Examples of Counties where it works</a:t>
            </a:r>
          </a:p>
          <a:p>
            <a:r>
              <a:rPr lang="en-GB" sz="1800" kern="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Here are some examples of councils who’ve made it work.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kern="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Dorset County Council has worked in partnership with Butterfly Conservation to enable wildlife to flourish along the A354 Weymouth relief road.  Recently, thousands of pyramidal orchids could be seen blooming alongside other wildflowers.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kern="100" dirty="0">
                <a:solidFill>
                  <a:srgbClr val="121212"/>
                </a:solidFill>
                <a:effectLst/>
                <a:latin typeface="Calibri" panose="020F0502020204030204" pitchFamily="34" charset="0"/>
                <a:ea typeface="Calibri" panose="020F0502020204030204" pitchFamily="34" charset="0"/>
                <a:cs typeface="Times New Roman (Body CS)"/>
              </a:rPr>
              <a:t>Rotherham Metropolitan Borough Council has established eight miles of meadows alongside a motorway, saving £23,000 per year on mowing costs.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en-GB" sz="1800" kern="100" dirty="0">
                <a:solidFill>
                  <a:srgbClr val="121212"/>
                </a:solidFill>
                <a:effectLst/>
                <a:latin typeface="Calibri" panose="020F0502020204030204" pitchFamily="34" charset="0"/>
                <a:ea typeface="Calibri" panose="020F0502020204030204" pitchFamily="34" charset="0"/>
                <a:cs typeface="Times New Roman (Body CS)"/>
              </a:rPr>
              <a:t>Denbighshire County Council currently has 11 roadside nature reserves scattered across the county which contribute to 10.7 acres of wildflower meadow.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a petrol or diesel mower can put up to 50% more carbon into the air than the mown grass is able to sequester.</a:t>
            </a:r>
          </a:p>
          <a:p>
            <a:endParaRPr lang="en-GB" dirty="0"/>
          </a:p>
        </p:txBody>
      </p:sp>
      <p:sp>
        <p:nvSpPr>
          <p:cNvPr id="4" name="Slide Number Placeholder 3"/>
          <p:cNvSpPr>
            <a:spLocks noGrp="1"/>
          </p:cNvSpPr>
          <p:nvPr>
            <p:ph type="sldNum" sz="quarter" idx="5"/>
          </p:nvPr>
        </p:nvSpPr>
        <p:spPr/>
        <p:txBody>
          <a:bodyPr/>
          <a:lstStyle/>
          <a:p>
            <a:fld id="{CCBE5390-F67B-48BE-B375-55D0BF251FB0}" type="slidenum">
              <a:rPr lang="en-GB" smtClean="0"/>
              <a:t>4</a:t>
            </a:fld>
            <a:endParaRPr lang="en-GB"/>
          </a:p>
        </p:txBody>
      </p:sp>
    </p:spTree>
    <p:extLst>
      <p:ext uri="{BB962C8B-B14F-4D97-AF65-F5344CB8AC3E}">
        <p14:creationId xmlns:p14="http://schemas.microsoft.com/office/powerpoint/2010/main" val="89939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Impact of different mowing regimes on wildlife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Cutting verges too early, too often or not at all reduces the number of wildflower species that grow. Wildflowers take approximately 6-8 weeks to flower and set seed but as each species works to a different timescale, it’s important not to cut during the flowering season so as to support the varied lifecycles of wildflowers.</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Regular management of verges is, however, essential. Without it ‘tussock forming grasses can quickly dominate, reducing species diversity’.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PlantLIfe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2019)</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Body CS)"/>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Current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Verge mowing contracts typically state c18 mowings per year. This is spread across the year and typically means fortnightly mowing across the growing season. This leaves no chance for plants to flower (other than a few very low growing species) so they don’t set seed or produce nectar for insects. Mowings are not removed, increasing soil fertility favouring a few dominant species - hence biodiversity of these verges is poor.</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Recommended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is an ideal scenario set out in detail by the experts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Plantlife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www.plantlife.org.uk/our-work/road-verges/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Plantlife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is leading the charge to bring about a systemic change in the way Britain’s verges are managed, bringing benefits for nature and climate.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This approach typically involves mowing only once or twice per year.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Plantlife also recognises different mowing regimes for different wildlife and situations.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CCBE5390-F67B-48BE-B375-55D0BF251FB0}" type="slidenum">
              <a:rPr lang="en-GB" smtClean="0"/>
              <a:t>5</a:t>
            </a:fld>
            <a:endParaRPr lang="en-GB"/>
          </a:p>
        </p:txBody>
      </p:sp>
    </p:spTree>
    <p:extLst>
      <p:ext uri="{BB962C8B-B14F-4D97-AF65-F5344CB8AC3E}">
        <p14:creationId xmlns:p14="http://schemas.microsoft.com/office/powerpoint/2010/main" val="408156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206B-6759-B317-2FFF-8F3FC0E5C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7D922-A990-45B7-AE9E-1C56435E9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94161-B08C-98E3-99C1-A295EB92EE0C}"/>
              </a:ext>
            </a:extLst>
          </p:cNvPr>
          <p:cNvSpPr>
            <a:spLocks noGrp="1"/>
          </p:cNvSpPr>
          <p:nvPr>
            <p:ph type="body" idx="1"/>
          </p:nvPr>
        </p:nvSpPr>
        <p:spPr/>
        <p:txBody>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Impact of different mowing regimes on wildlife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Cutting verges too early, too often or not at all reduces the number of wildflower species that grow. Wildflowers take approximately 6-8 weeks to flower and set seed but as each species works to a different timescale, it’s important not to cut during the flowering season so as to support the varied lifecycles of wildflowers.</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Regular management of verges is, however, essential. Without it ‘tussock forming grasses can quickly dominate, reducing species diversity’.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PlantLIfe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2019)</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Body CS)"/>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Current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Verge mowing contracts typically state c18 mowings per year. This is spread across the year and typically means fortnightly mowing across the growing season. This leaves no chance for plants to flower (other than a few very low growing species) so they don’t set seed or produce nectar for insects. Mowings are not removed, increasing soil fertility favouring a few dominant species - hence biodiversity of these verges is poor.</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Recommended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is an ideal scenario set out in detail by the experts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Plantlife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www.plantlife.org.uk/our-work/road-verges/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Plantlife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is leading the charge to bring about a systemic change in the way Britain’s verges are managed, bringing benefits for nature and climate.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This approach typically involves mowing only once or twice per year.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Plantlife also recognises different mowing regimes for different wildlife and situations. </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a:extLst>
              <a:ext uri="{FF2B5EF4-FFF2-40B4-BE49-F238E27FC236}">
                <a16:creationId xmlns:a16="http://schemas.microsoft.com/office/drawing/2014/main" id="{DC790668-0D49-1309-7EE9-DAFBA6F387A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E5390-F67B-48BE-B375-55D0BF251F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What about planting wildflower plugs or resowing/returfing with wildflower meadow?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best solution is to let the soil and seed bank regenerate naturally although this will take time. In small areas you can try to accelerate the process with wildflower plugs or wildflower turf but it may be short lived and expensive – perhaps only worth considering on a ’showcase’ area if you have the manpower/finances.</a:t>
            </a:r>
          </a:p>
          <a:p>
            <a:endParaRPr lang="en-GB" dirty="0"/>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Involving and educating the community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may always be some who see uncut verges as ‘messy’ rather than natural. Raising awareness and increasing understanding of the benefits for carbon and wildlife will encourage acceptance of any change. This may be achieved by putting up signs in the relevant area, writing articles in village newsletters and getting people involved e.g. making a compost heap for mowings or sowing seeds.</a:t>
            </a:r>
          </a:p>
          <a:p>
            <a:endParaRPr lang="en-GB" dirty="0"/>
          </a:p>
        </p:txBody>
      </p:sp>
      <p:sp>
        <p:nvSpPr>
          <p:cNvPr id="4" name="Slide Number Placeholder 3"/>
          <p:cNvSpPr>
            <a:spLocks noGrp="1"/>
          </p:cNvSpPr>
          <p:nvPr>
            <p:ph type="sldNum" sz="quarter" idx="5"/>
          </p:nvPr>
        </p:nvSpPr>
        <p:spPr/>
        <p:txBody>
          <a:bodyPr/>
          <a:lstStyle/>
          <a:p>
            <a:fld id="{CCBE5390-F67B-48BE-B375-55D0BF251FB0}" type="slidenum">
              <a:rPr lang="en-GB" smtClean="0"/>
              <a:t>7</a:t>
            </a:fld>
            <a:endParaRPr lang="en-GB"/>
          </a:p>
        </p:txBody>
      </p:sp>
    </p:spTree>
    <p:extLst>
      <p:ext uri="{BB962C8B-B14F-4D97-AF65-F5344CB8AC3E}">
        <p14:creationId xmlns:p14="http://schemas.microsoft.com/office/powerpoint/2010/main" val="391160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F84E7-7D58-F9F7-CA9F-2F434389C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A754A-2030-30CA-AF19-8BD91909B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5BEFB-1C39-3778-5CD8-85E2A671B770}"/>
              </a:ext>
            </a:extLst>
          </p:cNvPr>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What about planting wildflower plugs or resowing/returfing with wildflower meadow?</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best solution is to let the soil and seed bank regenerate naturally although this will take time. In small areas you can try to accelerate the process with wildflower plugs or wildflower turf but it may be short lived and expensive – perhaps only worth considering on a ’showcase’ area if you have the manpower/finances.</a:t>
            </a:r>
          </a:p>
          <a:p>
            <a:endParaRPr lang="en-GB" dirty="0"/>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Involving and educating the community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may always be some who see uncut verges as ‘messy’ rather than natural. Raising awareness and increasing understanding of the benefits for carbon and wildlife will encourage acceptance of any change. This may be achieved by putting up signs in the relevant area, writing articles in village newsletters and getting people involved e.g. making a compost heap for mowings or sowing seeds.</a:t>
            </a:r>
          </a:p>
          <a:p>
            <a:endParaRPr lang="en-GB" dirty="0"/>
          </a:p>
        </p:txBody>
      </p:sp>
      <p:sp>
        <p:nvSpPr>
          <p:cNvPr id="4" name="Slide Number Placeholder 3">
            <a:extLst>
              <a:ext uri="{FF2B5EF4-FFF2-40B4-BE49-F238E27FC236}">
                <a16:creationId xmlns:a16="http://schemas.microsoft.com/office/drawing/2014/main" id="{8D45CF1C-A8C1-1D9A-A356-4E6B5EBEC62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BE5390-F67B-48BE-B375-55D0BF251F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64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3F1FB-BDF1-42B0-B370-78F86E4DBF59}"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116968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D65108-1761-4AD8-8FED-34E89E8D2F99}"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333850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500C7-F26B-4982-8B58-DE3ED75B7198}"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199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E29AF-2D00-4657-BCE0-2C580C696D74}"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254734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FC29B-A8A7-416F-9EEF-B156D4183382}"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621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E0C6E-8650-432D-9529-DE34732D8970}"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63061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7CDEFA-3542-4B15-942C-9E83E3473CFC}"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289719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3A012-98F4-4A19-947A-B8A33F920D17}"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14682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3B1010-77AB-4109-8B32-C3D250119605}"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318455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26609-7DE4-40E3-85F6-81E44DFF5F1F}" type="datetime1">
              <a:rPr lang="en-GB" smtClean="0"/>
              <a:t>02/07/2025</a:t>
            </a:fld>
            <a:endParaRPr lang="en-GB"/>
          </a:p>
        </p:txBody>
      </p:sp>
      <p:sp>
        <p:nvSpPr>
          <p:cNvPr id="5" name="Footer Placeholder 4"/>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236747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36033-4978-4EAF-BFF6-A8F0FF04235B}" type="datetime1">
              <a:rPr lang="en-GB" smtClean="0"/>
              <a:t>02/07/2025</a:t>
            </a:fld>
            <a:endParaRPr lang="en-GB"/>
          </a:p>
        </p:txBody>
      </p:sp>
      <p:sp>
        <p:nvSpPr>
          <p:cNvPr id="6" name="Footer Placeholder 5"/>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7" name="Slide Number Placeholder 6"/>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386067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84FE8-BB02-4FD9-AB8E-BE4FED5A4B94}" type="datetime1">
              <a:rPr lang="en-GB" smtClean="0"/>
              <a:t>02/07/2025</a:t>
            </a:fld>
            <a:endParaRPr lang="en-GB"/>
          </a:p>
        </p:txBody>
      </p:sp>
      <p:sp>
        <p:nvSpPr>
          <p:cNvPr id="8" name="Footer Placeholder 7"/>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9" name="Slide Number Placeholder 8"/>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38933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D2B20-6E6C-43E8-ACDC-B8E77B37AC78}" type="datetime1">
              <a:rPr lang="en-GB" smtClean="0"/>
              <a:t>02/07/2025</a:t>
            </a:fld>
            <a:endParaRPr lang="en-GB"/>
          </a:p>
        </p:txBody>
      </p:sp>
      <p:sp>
        <p:nvSpPr>
          <p:cNvPr id="4" name="Footer Placeholder 3"/>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5" name="Slide Number Placeholder 4"/>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295916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5CF19-3A9D-412E-9111-E0CA22ACD288}" type="datetime1">
              <a:rPr lang="en-GB" smtClean="0"/>
              <a:t>02/07/2025</a:t>
            </a:fld>
            <a:endParaRPr lang="en-GB"/>
          </a:p>
        </p:txBody>
      </p:sp>
      <p:sp>
        <p:nvSpPr>
          <p:cNvPr id="3" name="Footer Placeholder 2"/>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4" name="Slide Number Placeholder 3"/>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97799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95716-DA9D-4096-9250-4498E1291960}" type="datetime1">
              <a:rPr lang="en-GB" smtClean="0"/>
              <a:t>02/07/2025</a:t>
            </a:fld>
            <a:endParaRPr lang="en-GB"/>
          </a:p>
        </p:txBody>
      </p:sp>
      <p:sp>
        <p:nvSpPr>
          <p:cNvPr id="6" name="Footer Placeholder 5"/>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7" name="Slide Number Placeholder 6"/>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137722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B8F6D3-A5CC-4516-A29E-12A533EDB6FD}" type="datetime1">
              <a:rPr lang="en-GB" smtClean="0"/>
              <a:t>02/07/2025</a:t>
            </a:fld>
            <a:endParaRPr lang="en-GB"/>
          </a:p>
        </p:txBody>
      </p:sp>
      <p:sp>
        <p:nvSpPr>
          <p:cNvPr id="6" name="Footer Placeholder 5"/>
          <p:cNvSpPr>
            <a:spLocks noGrp="1"/>
          </p:cNvSpPr>
          <p:nvPr>
            <p:ph type="ftr" sz="quarter" idx="11"/>
          </p:nvPr>
        </p:nvSpPr>
        <p:spPr/>
        <p:txBody>
          <a:bodyPr/>
          <a:lstStyle/>
          <a:p>
            <a:r>
              <a:rPr lang="en-GB"/>
              <a:t>South Warwickshire Area Network for Wildlife (SWAN) Working group members: Trevor Acreman, Rosemary Collier, Liz Garton, Lucy Hartley &amp; Catherine Hewson.</a:t>
            </a:r>
          </a:p>
        </p:txBody>
      </p:sp>
      <p:sp>
        <p:nvSpPr>
          <p:cNvPr id="7" name="Slide Number Placeholder 6"/>
          <p:cNvSpPr>
            <a:spLocks noGrp="1"/>
          </p:cNvSpPr>
          <p:nvPr>
            <p:ph type="sldNum" sz="quarter" idx="12"/>
          </p:nvPr>
        </p:nvSpPr>
        <p:spPr/>
        <p:txBody>
          <a:bodyPr/>
          <a:lstStyle/>
          <a:p>
            <a:fld id="{02D196F2-D9F7-452B-8FEB-7D814C551205}" type="slidenum">
              <a:rPr lang="en-GB" smtClean="0"/>
              <a:t>‹#›</a:t>
            </a:fld>
            <a:endParaRPr lang="en-GB"/>
          </a:p>
        </p:txBody>
      </p:sp>
    </p:spTree>
    <p:extLst>
      <p:ext uri="{BB962C8B-B14F-4D97-AF65-F5344CB8AC3E}">
        <p14:creationId xmlns:p14="http://schemas.microsoft.com/office/powerpoint/2010/main" val="427642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5A4316-36C5-4BB7-8D90-70F961A81A77}" type="datetime1">
              <a:rPr lang="en-GB" smtClean="0"/>
              <a:t>02/07/2025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South Warwickshire Area Network for Wildlife (SWAN) Working group members: Trevor Acreman, Rosemary Collier, Liz Garton, Lucy Hartley &amp; Catherine Hewson.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D196F2-D9F7-452B-8FEB-7D814C551205}" type="slidenum">
              <a:rPr lang="en-GB" smtClean="0"/>
              <a:t>‹#›</a:t>
            </a:fld>
            <a:endParaRPr lang="en-GB"/>
          </a:p>
        </p:txBody>
      </p:sp>
    </p:spTree>
    <p:extLst>
      <p:ext uri="{BB962C8B-B14F-4D97-AF65-F5344CB8AC3E}">
        <p14:creationId xmlns:p14="http://schemas.microsoft.com/office/powerpoint/2010/main" val="2545923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hm.ac.uk/discover/why-road-verges-are-important-wildlife-habitats.html" TargetMode="External"/><Relationship Id="rId2" Type="http://schemas.openxmlformats.org/officeDocument/2006/relationships/hyperlink" Target="https://www.plantlife.org.uk/uk" TargetMode="External"/><Relationship Id="rId1" Type="http://schemas.openxmlformats.org/officeDocument/2006/relationships/slideLayout" Target="../slideLayouts/slideLayout2.xml"/><Relationship Id="rId5" Type="http://schemas.openxmlformats.org/officeDocument/2006/relationships/hyperlink" Target="http://www.warwickshire.gov.uk/grassverge" TargetMode="External"/><Relationship Id="rId4" Type="http://schemas.openxmlformats.org/officeDocument/2006/relationships/hyperlink" Target="https://www.wildlifetrusts.org/wildlife/managing-land-wildlife/managing-road-verges-wildli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3EA2-00FC-945E-6018-51C48A33C145}"/>
              </a:ext>
            </a:extLst>
          </p:cNvPr>
          <p:cNvSpPr>
            <a:spLocks noGrp="1"/>
          </p:cNvSpPr>
          <p:nvPr>
            <p:ph type="ctrTitle"/>
          </p:nvPr>
        </p:nvSpPr>
        <p:spPr>
          <a:xfrm>
            <a:off x="5240822" y="144309"/>
            <a:ext cx="3828535" cy="1684377"/>
          </a:xfrm>
        </p:spPr>
        <p:txBody>
          <a:bodyPr/>
          <a:lstStyle/>
          <a:p>
            <a:pPr algn="ctr"/>
            <a:r>
              <a:rPr lang="en-US" dirty="0"/>
              <a:t> Verges</a:t>
            </a:r>
            <a:endParaRPr lang="en-GB" dirty="0"/>
          </a:p>
        </p:txBody>
      </p:sp>
      <p:sp>
        <p:nvSpPr>
          <p:cNvPr id="3" name="Subtitle 2">
            <a:extLst>
              <a:ext uri="{FF2B5EF4-FFF2-40B4-BE49-F238E27FC236}">
                <a16:creationId xmlns:a16="http://schemas.microsoft.com/office/drawing/2014/main" id="{2BD92FC1-CECC-FA75-AF5A-9AE31FB61890}"/>
              </a:ext>
            </a:extLst>
          </p:cNvPr>
          <p:cNvSpPr>
            <a:spLocks noGrp="1"/>
          </p:cNvSpPr>
          <p:nvPr>
            <p:ph type="subTitle" idx="1"/>
          </p:nvPr>
        </p:nvSpPr>
        <p:spPr>
          <a:xfrm>
            <a:off x="5203496" y="2313990"/>
            <a:ext cx="4463017" cy="2407299"/>
          </a:xfrm>
        </p:spPr>
        <p:txBody>
          <a:bodyPr>
            <a:noAutofit/>
          </a:bodyPr>
          <a:lstStyle/>
          <a:p>
            <a:pPr algn="ctr"/>
            <a:r>
              <a:rPr lang="en-US" sz="2400" dirty="0"/>
              <a:t>Why we should manage grassland verges for wildlife. </a:t>
            </a:r>
          </a:p>
          <a:p>
            <a:pPr algn="ctr"/>
            <a:r>
              <a:rPr lang="en-US" sz="2400" dirty="0"/>
              <a:t>&amp;</a:t>
            </a:r>
          </a:p>
          <a:p>
            <a:pPr algn="ctr"/>
            <a:r>
              <a:rPr lang="en-US" sz="2400" dirty="0"/>
              <a:t>How to manage your verges for greater biodiversity.</a:t>
            </a:r>
            <a:endParaRPr lang="en-GB" sz="2400" dirty="0"/>
          </a:p>
        </p:txBody>
      </p:sp>
      <p:sp>
        <p:nvSpPr>
          <p:cNvPr id="5" name="Footer Placeholder 4">
            <a:extLst>
              <a:ext uri="{FF2B5EF4-FFF2-40B4-BE49-F238E27FC236}">
                <a16:creationId xmlns:a16="http://schemas.microsoft.com/office/drawing/2014/main" id="{D6FDCD16-D39B-7B66-62BC-C4FBFC0F8880}"/>
              </a:ext>
            </a:extLst>
          </p:cNvPr>
          <p:cNvSpPr>
            <a:spLocks noGrp="1"/>
          </p:cNvSpPr>
          <p:nvPr>
            <p:ph type="ftr" sz="quarter" idx="11"/>
          </p:nvPr>
        </p:nvSpPr>
        <p:spPr>
          <a:xfrm>
            <a:off x="677334" y="6041362"/>
            <a:ext cx="8560184" cy="365125"/>
          </a:xfrm>
        </p:spPr>
        <p:txBody>
          <a:bodyPr/>
          <a:lstStyle/>
          <a:p>
            <a:r>
              <a:rPr lang="en-GB" dirty="0"/>
              <a:t>South Warwickshire Area Network for Wildlife (SWAN) Working group members: Trevor Acreman, Rosemary Collier, Liz Garton, Lucy Hartley &amp; Catherine Hewson.</a:t>
            </a:r>
          </a:p>
        </p:txBody>
      </p:sp>
      <p:pic>
        <p:nvPicPr>
          <p:cNvPr id="7" name="Picture 6">
            <a:extLst>
              <a:ext uri="{FF2B5EF4-FFF2-40B4-BE49-F238E27FC236}">
                <a16:creationId xmlns:a16="http://schemas.microsoft.com/office/drawing/2014/main" id="{766385BD-0190-242D-62D0-F1F584F3F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5" y="1235140"/>
            <a:ext cx="4563488" cy="4105787"/>
          </a:xfrm>
          <a:prstGeom prst="rect">
            <a:avLst/>
          </a:prstGeom>
        </p:spPr>
      </p:pic>
    </p:spTree>
    <p:extLst>
      <p:ext uri="{BB962C8B-B14F-4D97-AF65-F5344CB8AC3E}">
        <p14:creationId xmlns:p14="http://schemas.microsoft.com/office/powerpoint/2010/main" val="15235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4D12F-3EDD-0C40-232B-39D4BC28E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64D1E-002E-A29E-A204-B1030C038AB4}"/>
              </a:ext>
            </a:extLst>
          </p:cNvPr>
          <p:cNvSpPr>
            <a:spLocks noGrp="1"/>
          </p:cNvSpPr>
          <p:nvPr>
            <p:ph type="title"/>
          </p:nvPr>
        </p:nvSpPr>
        <p:spPr>
          <a:xfrm>
            <a:off x="677334" y="254000"/>
            <a:ext cx="5740399" cy="1320800"/>
          </a:xfrm>
        </p:spPr>
        <p:txBody>
          <a:bodyPr>
            <a:normAutofit fontScale="90000"/>
          </a:bodyPr>
          <a:lstStyle/>
          <a:p>
            <a:pPr algn="ctr"/>
            <a:r>
              <a:rPr lang="en-US" dirty="0"/>
              <a:t>Why should we manage verges with wildlife in mind?</a:t>
            </a:r>
            <a:endParaRPr lang="en-GB" dirty="0"/>
          </a:p>
        </p:txBody>
      </p:sp>
      <p:sp>
        <p:nvSpPr>
          <p:cNvPr id="3" name="Content Placeholder 2">
            <a:extLst>
              <a:ext uri="{FF2B5EF4-FFF2-40B4-BE49-F238E27FC236}">
                <a16:creationId xmlns:a16="http://schemas.microsoft.com/office/drawing/2014/main" id="{0BADDB35-63DF-AB96-C342-A2C884E95F7D}"/>
              </a:ext>
            </a:extLst>
          </p:cNvPr>
          <p:cNvSpPr>
            <a:spLocks noGrp="1"/>
          </p:cNvSpPr>
          <p:nvPr>
            <p:ph sz="half" idx="1"/>
          </p:nvPr>
        </p:nvSpPr>
        <p:spPr>
          <a:xfrm>
            <a:off x="677334" y="1515532"/>
            <a:ext cx="4436533" cy="5088467"/>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There are 400,000km of public road verges across Great Britain.</a:t>
            </a:r>
          </a:p>
          <a:p>
            <a:r>
              <a:rPr lang="en-GB" sz="2400" dirty="0">
                <a:latin typeface="Calibri" panose="020F0502020204030204" pitchFamily="34" charset="0"/>
                <a:ea typeface="Calibri" panose="020F0502020204030204" pitchFamily="34" charset="0"/>
                <a:cs typeface="Calibri" panose="020F0502020204030204" pitchFamily="34" charset="0"/>
              </a:rPr>
              <a:t>Verges provide essential wildlife corridors.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Longer grass results in more carbon sequestered both above &amp; below ground.</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Increased biodiversity increases resilience to climate change.</a:t>
            </a:r>
          </a:p>
          <a:p>
            <a:endParaRPr lang="en-GB" dirty="0"/>
          </a:p>
        </p:txBody>
      </p:sp>
      <p:sp>
        <p:nvSpPr>
          <p:cNvPr id="6" name="Footer Placeholder 5">
            <a:extLst>
              <a:ext uri="{FF2B5EF4-FFF2-40B4-BE49-F238E27FC236}">
                <a16:creationId xmlns:a16="http://schemas.microsoft.com/office/drawing/2014/main" id="{D6023E4F-7FA0-BD2D-8B0E-3AA90544233A}"/>
              </a:ext>
            </a:extLst>
          </p:cNvPr>
          <p:cNvSpPr>
            <a:spLocks noGrp="1"/>
          </p:cNvSpPr>
          <p:nvPr>
            <p:ph type="ftr" sz="quarter" idx="11"/>
          </p:nvPr>
        </p:nvSpPr>
        <p:spPr>
          <a:xfrm>
            <a:off x="398727" y="6454733"/>
            <a:ext cx="6297612" cy="365125"/>
          </a:xfrm>
        </p:spPr>
        <p:txBody>
          <a:bodyPr/>
          <a:lstStyle/>
          <a:p>
            <a:r>
              <a:rPr lang="en-GB" dirty="0"/>
              <a:t>South Warwickshire Area Network for Wildlife (SWAN) Working group members: Trevor Acreman, Rosemary Collier, </a:t>
            </a:r>
          </a:p>
          <a:p>
            <a:r>
              <a:rPr lang="en-GB" dirty="0"/>
              <a:t>Liz Garton, Lucy Hartley &amp; Catherine Hewson.</a:t>
            </a:r>
          </a:p>
        </p:txBody>
      </p:sp>
      <p:pic>
        <p:nvPicPr>
          <p:cNvPr id="8" name="Picture 7">
            <a:extLst>
              <a:ext uri="{FF2B5EF4-FFF2-40B4-BE49-F238E27FC236}">
                <a16:creationId xmlns:a16="http://schemas.microsoft.com/office/drawing/2014/main" id="{77A6D011-DA2F-B7C1-D767-76388ACD1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441" y="38142"/>
            <a:ext cx="2658341" cy="3544455"/>
          </a:xfrm>
          <a:prstGeom prst="rect">
            <a:avLst/>
          </a:prstGeom>
        </p:spPr>
      </p:pic>
      <p:pic>
        <p:nvPicPr>
          <p:cNvPr id="10" name="Picture 9">
            <a:extLst>
              <a:ext uri="{FF2B5EF4-FFF2-40B4-BE49-F238E27FC236}">
                <a16:creationId xmlns:a16="http://schemas.microsoft.com/office/drawing/2014/main" id="{81CCA6C9-2E27-BDFC-2D73-904931530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1763" y="3669969"/>
            <a:ext cx="3713019" cy="2784764"/>
          </a:xfrm>
          <a:prstGeom prst="rect">
            <a:avLst/>
          </a:prstGeom>
        </p:spPr>
      </p:pic>
    </p:spTree>
    <p:extLst>
      <p:ext uri="{BB962C8B-B14F-4D97-AF65-F5344CB8AC3E}">
        <p14:creationId xmlns:p14="http://schemas.microsoft.com/office/powerpoint/2010/main" val="163417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061D-8F66-F426-E0E7-28D456E35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1C59F-367A-5748-D11C-8E55B6617D18}"/>
              </a:ext>
            </a:extLst>
          </p:cNvPr>
          <p:cNvSpPr>
            <a:spLocks noGrp="1"/>
          </p:cNvSpPr>
          <p:nvPr>
            <p:ph type="title"/>
          </p:nvPr>
        </p:nvSpPr>
        <p:spPr>
          <a:xfrm>
            <a:off x="677334" y="254000"/>
            <a:ext cx="5740399" cy="1320800"/>
          </a:xfrm>
        </p:spPr>
        <p:txBody>
          <a:bodyPr>
            <a:normAutofit fontScale="90000"/>
          </a:bodyPr>
          <a:lstStyle/>
          <a:p>
            <a:pPr algn="ctr"/>
            <a:r>
              <a:rPr lang="en-US" dirty="0"/>
              <a:t>Why should we manage verges with wildlife in mind?</a:t>
            </a:r>
            <a:endParaRPr lang="en-GB" dirty="0"/>
          </a:p>
        </p:txBody>
      </p:sp>
      <p:sp>
        <p:nvSpPr>
          <p:cNvPr id="3" name="Content Placeholder 2">
            <a:extLst>
              <a:ext uri="{FF2B5EF4-FFF2-40B4-BE49-F238E27FC236}">
                <a16:creationId xmlns:a16="http://schemas.microsoft.com/office/drawing/2014/main" id="{1901B13F-1A91-1A0F-5DDB-AFFD688875CE}"/>
              </a:ext>
            </a:extLst>
          </p:cNvPr>
          <p:cNvSpPr>
            <a:spLocks noGrp="1"/>
          </p:cNvSpPr>
          <p:nvPr>
            <p:ph sz="half" idx="1"/>
          </p:nvPr>
        </p:nvSpPr>
        <p:spPr>
          <a:xfrm>
            <a:off x="707351" y="1366266"/>
            <a:ext cx="4436533" cy="5088467"/>
          </a:xfrm>
        </p:spPr>
        <p:txBody>
          <a:bodyPr>
            <a:normAutofit lnSpcReduction="10000"/>
          </a:bodyPr>
          <a:lstStyle/>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Many moths &amp; butterflies lay eggs at the base of long grass.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Bees enjoy the long grass &amp; the nectar from wildflowers allowed to flourish with them.</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The creatures which live on grasses &amp; wildflowers are food for other wildlife, such as hedgehogs &amp; birds.</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Increased biodiversity increases resilience to climate change.</a:t>
            </a:r>
          </a:p>
          <a:p>
            <a:endParaRPr lang="en-GB" dirty="0"/>
          </a:p>
        </p:txBody>
      </p:sp>
      <p:pic>
        <p:nvPicPr>
          <p:cNvPr id="5" name="Content Placeholder 4">
            <a:extLst>
              <a:ext uri="{FF2B5EF4-FFF2-40B4-BE49-F238E27FC236}">
                <a16:creationId xmlns:a16="http://schemas.microsoft.com/office/drawing/2014/main" id="{B6DA81D3-8300-CD41-046C-A42B3043CA5D}"/>
              </a:ext>
            </a:extLst>
          </p:cNvPr>
          <p:cNvPicPr>
            <a:picLocks noGrp="1" noChangeAspect="1"/>
          </p:cNvPicPr>
          <p:nvPr>
            <p:ph sz="half" idx="2"/>
          </p:nvPr>
        </p:nvPicPr>
        <p:blipFill>
          <a:blip r:embed="rId3"/>
          <a:stretch>
            <a:fillRect/>
          </a:stretch>
        </p:blipFill>
        <p:spPr>
          <a:xfrm>
            <a:off x="6432717" y="3818466"/>
            <a:ext cx="2444708" cy="1877731"/>
          </a:xfrm>
          <a:prstGeom prst="rect">
            <a:avLst/>
          </a:prstGeom>
        </p:spPr>
      </p:pic>
      <p:pic>
        <p:nvPicPr>
          <p:cNvPr id="9" name="Picture 8">
            <a:extLst>
              <a:ext uri="{FF2B5EF4-FFF2-40B4-BE49-F238E27FC236}">
                <a16:creationId xmlns:a16="http://schemas.microsoft.com/office/drawing/2014/main" id="{E91870CE-90B7-8644-FA79-D5621EC24BEF}"/>
              </a:ext>
            </a:extLst>
          </p:cNvPr>
          <p:cNvPicPr>
            <a:picLocks noChangeAspect="1"/>
          </p:cNvPicPr>
          <p:nvPr/>
        </p:nvPicPr>
        <p:blipFill>
          <a:blip r:embed="rId4"/>
          <a:stretch>
            <a:fillRect/>
          </a:stretch>
        </p:blipFill>
        <p:spPr>
          <a:xfrm>
            <a:off x="6729920" y="1366266"/>
            <a:ext cx="1820334" cy="2129557"/>
          </a:xfrm>
          <a:prstGeom prst="rect">
            <a:avLst/>
          </a:prstGeom>
        </p:spPr>
      </p:pic>
      <p:sp>
        <p:nvSpPr>
          <p:cNvPr id="6" name="Footer Placeholder 5">
            <a:extLst>
              <a:ext uri="{FF2B5EF4-FFF2-40B4-BE49-F238E27FC236}">
                <a16:creationId xmlns:a16="http://schemas.microsoft.com/office/drawing/2014/main" id="{2BBF9D5F-D080-9A91-FA09-C76D18F62799}"/>
              </a:ext>
            </a:extLst>
          </p:cNvPr>
          <p:cNvSpPr>
            <a:spLocks noGrp="1"/>
          </p:cNvSpPr>
          <p:nvPr>
            <p:ph type="ftr" sz="quarter" idx="11"/>
          </p:nvPr>
        </p:nvSpPr>
        <p:spPr>
          <a:xfrm>
            <a:off x="398727" y="6454733"/>
            <a:ext cx="629761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South Warwickshire Area Network for Wildlife (SWAN) Working group members: Trevor Acreman, Rosemary Collier,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Liz Garton, Lucy Hartley &amp; Catherine Hewson.</a:t>
            </a:r>
          </a:p>
        </p:txBody>
      </p:sp>
    </p:spTree>
    <p:extLst>
      <p:ext uri="{BB962C8B-B14F-4D97-AF65-F5344CB8AC3E}">
        <p14:creationId xmlns:p14="http://schemas.microsoft.com/office/powerpoint/2010/main" val="64060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FC0F-7473-F7A5-4821-2A1D9AE8EBE9}"/>
              </a:ext>
            </a:extLst>
          </p:cNvPr>
          <p:cNvSpPr>
            <a:spLocks noGrp="1"/>
          </p:cNvSpPr>
          <p:nvPr>
            <p:ph type="title"/>
          </p:nvPr>
        </p:nvSpPr>
        <p:spPr>
          <a:xfrm>
            <a:off x="143934" y="220133"/>
            <a:ext cx="8596668" cy="1020630"/>
          </a:xfrm>
        </p:spPr>
        <p:txBody>
          <a:bodyPr>
            <a:normAutofit fontScale="90000"/>
          </a:bodyPr>
          <a:lstStyle/>
          <a:p>
            <a:pPr algn="ctr"/>
            <a:r>
              <a:rPr lang="en-US" dirty="0"/>
              <a:t>Why should we manage verges with wildlife in mind?</a:t>
            </a:r>
            <a:endParaRPr lang="en-GB" dirty="0"/>
          </a:p>
        </p:txBody>
      </p:sp>
      <p:sp>
        <p:nvSpPr>
          <p:cNvPr id="3" name="Content Placeholder 2">
            <a:extLst>
              <a:ext uri="{FF2B5EF4-FFF2-40B4-BE49-F238E27FC236}">
                <a16:creationId xmlns:a16="http://schemas.microsoft.com/office/drawing/2014/main" id="{EC16A676-785F-905D-8FFA-889FA21C45F7}"/>
              </a:ext>
            </a:extLst>
          </p:cNvPr>
          <p:cNvSpPr>
            <a:spLocks noGrp="1"/>
          </p:cNvSpPr>
          <p:nvPr>
            <p:ph sz="half" idx="1"/>
          </p:nvPr>
        </p:nvSpPr>
        <p:spPr>
          <a:xfrm>
            <a:off x="476115" y="1240763"/>
            <a:ext cx="6650316" cy="5791993"/>
          </a:xfrm>
        </p:spPr>
        <p:txBody>
          <a:bodyPr>
            <a:normAutofit/>
          </a:bodyPr>
          <a:lstStyle/>
          <a:p>
            <a:pPr>
              <a:spcAft>
                <a:spcPts val="1000"/>
              </a:spcAft>
            </a:pPr>
            <a:r>
              <a:rPr lang="en-GB" sz="2000" dirty="0">
                <a:latin typeface="Calibri" panose="020F0502020204030204" pitchFamily="34" charset="0"/>
                <a:ea typeface="Calibri" panose="020F0502020204030204" pitchFamily="34" charset="0"/>
                <a:cs typeface="Times New Roman" panose="02020603050405020304" pitchFamily="18" charset="0"/>
              </a:rPr>
              <a:t>Reducing</a:t>
            </a:r>
            <a:r>
              <a:rPr lang="en-GB" sz="2000" dirty="0">
                <a:effectLst/>
                <a:latin typeface="Calibri" panose="020F0502020204030204" pitchFamily="34" charset="0"/>
                <a:ea typeface="Calibri" panose="020F0502020204030204" pitchFamily="34" charset="0"/>
                <a:cs typeface="Times New Roman" panose="02020603050405020304" pitchFamily="18" charset="0"/>
              </a:rPr>
              <a:t> labour &amp; fuel burned during mowing = lower management costs &amp; lower carbon footprint.                                                                                                       </a:t>
            </a:r>
          </a:p>
          <a:p>
            <a:pPr>
              <a:lnSpc>
                <a:spcPct val="115000"/>
              </a:lnSpc>
              <a:spcAft>
                <a:spcPts val="10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Longer grass is more resilient in drought &amp; flood, &amp; the longer roots push more carbon into the ground.</a:t>
            </a:r>
          </a:p>
          <a:p>
            <a:pPr>
              <a:lnSpc>
                <a:spcPct val="115000"/>
              </a:lnSpc>
              <a:spcAft>
                <a:spcPts val="10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Different mowing regimes create different wildlife habitats, which lead to increased biodiversity.</a:t>
            </a:r>
          </a:p>
          <a:p>
            <a:pPr>
              <a:lnSpc>
                <a:spcPct val="115000"/>
              </a:lnSpc>
              <a:spcAft>
                <a:spcPts val="10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biodiversity in the areas allowed to grow long will increase year on year. </a:t>
            </a:r>
          </a:p>
          <a:p>
            <a:pPr>
              <a:lnSpc>
                <a:spcPct val="115000"/>
              </a:lnSpc>
              <a:spcAft>
                <a:spcPts val="1000"/>
              </a:spcAft>
            </a:pPr>
            <a:r>
              <a:rPr lang="en-GB" sz="2000" dirty="0">
                <a:latin typeface="Calibri" panose="020F0502020204030204" pitchFamily="34" charset="0"/>
                <a:ea typeface="Calibri" panose="020F0502020204030204" pitchFamily="34" charset="0"/>
                <a:cs typeface="Times New Roman" panose="02020603050405020304" pitchFamily="18" charset="0"/>
              </a:rPr>
              <a:t>Examples of counties where it works:</a:t>
            </a:r>
          </a:p>
          <a:p>
            <a:pPr lvl="1">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pic>
        <p:nvPicPr>
          <p:cNvPr id="1026" name="Picture 2">
            <a:extLst>
              <a:ext uri="{FF2B5EF4-FFF2-40B4-BE49-F238E27FC236}">
                <a16:creationId xmlns:a16="http://schemas.microsoft.com/office/drawing/2014/main" id="{89416A9C-1022-DF94-53F3-CEA0A34C7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020" y="5708467"/>
            <a:ext cx="1570244" cy="672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4B1E68E-0577-C135-DD0A-487C7AEF4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268" y="5383919"/>
            <a:ext cx="1200150" cy="1122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B4EFC13-CB97-BCE2-0383-0A6AD6053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651" y="5438100"/>
            <a:ext cx="981075" cy="101377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D8C8E6B-3D6F-A8E7-7999-486EB4A2EF22}"/>
              </a:ext>
            </a:extLst>
          </p:cNvPr>
          <p:cNvSpPr>
            <a:spLocks noGrp="1"/>
          </p:cNvSpPr>
          <p:nvPr>
            <p:ph type="ftr" sz="quarter" idx="11"/>
          </p:nvPr>
        </p:nvSpPr>
        <p:spPr>
          <a:xfrm>
            <a:off x="420559" y="6455304"/>
            <a:ext cx="6297612" cy="365125"/>
          </a:xfrm>
        </p:spPr>
        <p:txBody>
          <a:bodyPr/>
          <a:lstStyle/>
          <a:p>
            <a:r>
              <a:rPr lang="en-GB" dirty="0"/>
              <a:t>South Warwickshire Area Network for Wildlife (SWAN) Working group members: Trevor Acreman, Rosemary Collier, </a:t>
            </a:r>
          </a:p>
          <a:p>
            <a:r>
              <a:rPr lang="en-GB" dirty="0"/>
              <a:t>Liz Garton, Lucy Hartley &amp; Catherine Hewson.</a:t>
            </a:r>
          </a:p>
        </p:txBody>
      </p:sp>
      <p:pic>
        <p:nvPicPr>
          <p:cNvPr id="6" name="Picture 5">
            <a:extLst>
              <a:ext uri="{FF2B5EF4-FFF2-40B4-BE49-F238E27FC236}">
                <a16:creationId xmlns:a16="http://schemas.microsoft.com/office/drawing/2014/main" id="{866C9F82-B40D-946F-519A-4BD57A65F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3544" y="3519640"/>
            <a:ext cx="2918436" cy="2188827"/>
          </a:xfrm>
          <a:prstGeom prst="rect">
            <a:avLst/>
          </a:prstGeom>
        </p:spPr>
      </p:pic>
      <p:pic>
        <p:nvPicPr>
          <p:cNvPr id="8" name="Picture 7">
            <a:extLst>
              <a:ext uri="{FF2B5EF4-FFF2-40B4-BE49-F238E27FC236}">
                <a16:creationId xmlns:a16="http://schemas.microsoft.com/office/drawing/2014/main" id="{DDCA0DA4-F8AD-0D5A-43DC-D42A8C3FFE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7475" y="929864"/>
            <a:ext cx="2850573" cy="2137930"/>
          </a:xfrm>
          <a:prstGeom prst="rect">
            <a:avLst/>
          </a:prstGeom>
        </p:spPr>
      </p:pic>
    </p:spTree>
    <p:extLst>
      <p:ext uri="{BB962C8B-B14F-4D97-AF65-F5344CB8AC3E}">
        <p14:creationId xmlns:p14="http://schemas.microsoft.com/office/powerpoint/2010/main" val="73804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430F-767E-24F8-BA9F-7A3EC8633566}"/>
              </a:ext>
            </a:extLst>
          </p:cNvPr>
          <p:cNvSpPr>
            <a:spLocks noGrp="1"/>
          </p:cNvSpPr>
          <p:nvPr>
            <p:ph type="title"/>
          </p:nvPr>
        </p:nvSpPr>
        <p:spPr>
          <a:xfrm>
            <a:off x="2158582" y="86133"/>
            <a:ext cx="5886708" cy="1012298"/>
          </a:xfrm>
        </p:spPr>
        <p:txBody>
          <a:bodyPr>
            <a:normAutofit fontScale="90000"/>
          </a:bodyPr>
          <a:lstStyle/>
          <a:p>
            <a:pPr algn="ctr"/>
            <a:r>
              <a:rPr lang="en-US" dirty="0"/>
              <a:t>How to manage your verges for greater biodiversity.</a:t>
            </a:r>
            <a:endParaRPr lang="en-GB" dirty="0"/>
          </a:p>
        </p:txBody>
      </p:sp>
      <p:sp>
        <p:nvSpPr>
          <p:cNvPr id="3" name="Content Placeholder 2">
            <a:extLst>
              <a:ext uri="{FF2B5EF4-FFF2-40B4-BE49-F238E27FC236}">
                <a16:creationId xmlns:a16="http://schemas.microsoft.com/office/drawing/2014/main" id="{F9072062-5753-6070-FD7F-61CCF935503C}"/>
              </a:ext>
            </a:extLst>
          </p:cNvPr>
          <p:cNvSpPr>
            <a:spLocks noGrp="1"/>
          </p:cNvSpPr>
          <p:nvPr>
            <p:ph sz="half" idx="1"/>
          </p:nvPr>
        </p:nvSpPr>
        <p:spPr>
          <a:xfrm>
            <a:off x="169585" y="1165394"/>
            <a:ext cx="10387579" cy="5422442"/>
          </a:xfrm>
        </p:spPr>
        <p:txBody>
          <a:bodyPr>
            <a:normAutofit fontScale="92500" lnSpcReduction="10000"/>
          </a:bodyPr>
          <a:lstStyle/>
          <a:p>
            <a:r>
              <a:rPr lang="en-US" sz="2400" dirty="0">
                <a:latin typeface="Calibri" panose="020F0502020204030204" pitchFamily="34" charset="0"/>
                <a:ea typeface="Calibri" panose="020F0502020204030204" pitchFamily="34" charset="0"/>
                <a:cs typeface="Calibri" panose="020F0502020204030204" pitchFamily="34" charset="0"/>
              </a:rPr>
              <a:t>Consider all stakeholders:</a:t>
            </a:r>
          </a:p>
          <a:p>
            <a:pPr lvl="1"/>
            <a:r>
              <a:rPr lang="en-US" sz="2000" dirty="0">
                <a:latin typeface="Calibri" panose="020F0502020204030204" pitchFamily="34" charset="0"/>
                <a:ea typeface="Calibri" panose="020F0502020204030204" pitchFamily="34" charset="0"/>
                <a:cs typeface="Calibri" panose="020F0502020204030204" pitchFamily="34" charset="0"/>
              </a:rPr>
              <a:t>Who owns &amp; maintains the verges?</a:t>
            </a:r>
          </a:p>
          <a:p>
            <a:pPr lvl="1"/>
            <a:r>
              <a:rPr lang="en-US" sz="2000" dirty="0">
                <a:latin typeface="Calibri" panose="020F0502020204030204" pitchFamily="34" charset="0"/>
                <a:ea typeface="Calibri" panose="020F0502020204030204" pitchFamily="34" charset="0"/>
                <a:cs typeface="Calibri" panose="020F0502020204030204" pitchFamily="34" charset="0"/>
              </a:rPr>
              <a:t>Who will be impacted, e.g. householders?</a:t>
            </a:r>
          </a:p>
          <a:p>
            <a:pPr lvl="1"/>
            <a:r>
              <a:rPr lang="en-US" sz="2000" dirty="0">
                <a:latin typeface="Calibri" panose="020F0502020204030204" pitchFamily="34" charset="0"/>
                <a:ea typeface="Calibri" panose="020F0502020204030204" pitchFamily="34" charset="0"/>
                <a:cs typeface="Calibri" panose="020F0502020204030204" pitchFamily="34" charset="0"/>
              </a:rPr>
              <a:t>Contractors who mow the verges &amp; clear</a:t>
            </a:r>
          </a:p>
          <a:p>
            <a:pPr marL="457200" lvl="1" indent="0">
              <a:buNone/>
            </a:pPr>
            <a:r>
              <a:rPr lang="en-US" sz="2000" dirty="0">
                <a:latin typeface="Calibri" panose="020F0502020204030204" pitchFamily="34" charset="0"/>
                <a:ea typeface="Calibri" panose="020F0502020204030204" pitchFamily="34" charset="0"/>
                <a:cs typeface="Calibri" panose="020F0502020204030204" pitchFamily="34" charset="0"/>
              </a:rPr>
              <a:t> the cuttings. </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Adjust the mowing schedule for the year. Two options are shown below…..</a:t>
            </a:r>
          </a:p>
          <a:p>
            <a:pPr lvl="1"/>
            <a:r>
              <a:rPr lang="en-GB" sz="2000" i="1" dirty="0">
                <a:effectLst/>
                <a:latin typeface="Calibri" panose="020F0502020204030204" pitchFamily="34" charset="0"/>
                <a:ea typeface="Calibri" panose="020F0502020204030204" pitchFamily="34" charset="0"/>
                <a:cs typeface="Times New Roman" panose="02020603050405020304" pitchFamily="18" charset="0"/>
              </a:rPr>
              <a:t>for biodiversity, a period of 6-8 weeks without mowing                   </a:t>
            </a:r>
          </a:p>
          <a:p>
            <a:pPr marL="457200" lvl="1" indent="0">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 during May and June is a minimum requirement</a:t>
            </a:r>
            <a:r>
              <a:rPr lang="en-GB" sz="2000" i="1" dirty="0">
                <a:latin typeface="Calibri" panose="020F0502020204030204" pitchFamily="34" charset="0"/>
                <a:ea typeface="Calibri" panose="020F0502020204030204" pitchFamily="34" charset="0"/>
                <a:cs typeface="Times New Roman" panose="02020603050405020304" pitchFamily="18" charset="0"/>
              </a:rPr>
              <a:t>. </a:t>
            </a:r>
          </a:p>
          <a:p>
            <a:pPr marL="457200" lvl="1" indent="0">
              <a:buNone/>
            </a:pPr>
            <a:endParaRPr lang="en-GB" sz="2000" i="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(Slide from Mark Schofield, Plantlife, 2023)</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AD3F36F-5017-901E-F3C0-F7372ADAF4FC}"/>
              </a:ext>
            </a:extLst>
          </p:cNvPr>
          <p:cNvPicPr>
            <a:picLocks noChangeAspect="1"/>
          </p:cNvPicPr>
          <p:nvPr/>
        </p:nvPicPr>
        <p:blipFill>
          <a:blip r:embed="rId3"/>
          <a:stretch>
            <a:fillRect/>
          </a:stretch>
        </p:blipFill>
        <p:spPr>
          <a:xfrm>
            <a:off x="819452" y="4295965"/>
            <a:ext cx="8521975" cy="1757508"/>
          </a:xfrm>
          <a:prstGeom prst="rect">
            <a:avLst/>
          </a:prstGeom>
        </p:spPr>
      </p:pic>
      <p:sp>
        <p:nvSpPr>
          <p:cNvPr id="10" name="Footer Placeholder 9">
            <a:extLst>
              <a:ext uri="{FF2B5EF4-FFF2-40B4-BE49-F238E27FC236}">
                <a16:creationId xmlns:a16="http://schemas.microsoft.com/office/drawing/2014/main" id="{C5494108-D410-A731-E7F1-629A4FC1D95D}"/>
              </a:ext>
            </a:extLst>
          </p:cNvPr>
          <p:cNvSpPr>
            <a:spLocks noGrp="1"/>
          </p:cNvSpPr>
          <p:nvPr>
            <p:ph type="ftr" sz="quarter" idx="11"/>
          </p:nvPr>
        </p:nvSpPr>
        <p:spPr>
          <a:xfrm>
            <a:off x="491292" y="6452305"/>
            <a:ext cx="4610644" cy="365125"/>
          </a:xfrm>
        </p:spPr>
        <p:txBody>
          <a:bodyPr/>
          <a:lstStyle/>
          <a:p>
            <a:r>
              <a:rPr lang="en-GB" dirty="0"/>
              <a:t>South Warwickshire Area Network for Wildlife (SWAN) Working group members: Trevor Acreman, Rosemary Collier, Liz Garton, Lucy Hartley &amp; Catherine Hewson.</a:t>
            </a:r>
          </a:p>
        </p:txBody>
      </p:sp>
    </p:spTree>
    <p:extLst>
      <p:ext uri="{BB962C8B-B14F-4D97-AF65-F5344CB8AC3E}">
        <p14:creationId xmlns:p14="http://schemas.microsoft.com/office/powerpoint/2010/main" val="354235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3F805-9AA3-8832-291D-66DF2BE83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06E58-CBA5-8A0A-9FE6-D97756C001AE}"/>
              </a:ext>
            </a:extLst>
          </p:cNvPr>
          <p:cNvSpPr>
            <a:spLocks noGrp="1"/>
          </p:cNvSpPr>
          <p:nvPr>
            <p:ph type="title"/>
          </p:nvPr>
        </p:nvSpPr>
        <p:spPr>
          <a:xfrm>
            <a:off x="0" y="206902"/>
            <a:ext cx="9494982" cy="1012298"/>
          </a:xfrm>
        </p:spPr>
        <p:txBody>
          <a:bodyPr>
            <a:normAutofit fontScale="90000"/>
          </a:bodyPr>
          <a:lstStyle/>
          <a:p>
            <a:pPr algn="ctr"/>
            <a:r>
              <a:rPr lang="en-US" dirty="0"/>
              <a:t>How to manage your verges for greater biodiversity.</a:t>
            </a:r>
            <a:endParaRPr lang="en-GB" dirty="0"/>
          </a:p>
        </p:txBody>
      </p:sp>
      <p:sp>
        <p:nvSpPr>
          <p:cNvPr id="3" name="Content Placeholder 2">
            <a:extLst>
              <a:ext uri="{FF2B5EF4-FFF2-40B4-BE49-F238E27FC236}">
                <a16:creationId xmlns:a16="http://schemas.microsoft.com/office/drawing/2014/main" id="{724654E2-7A8F-B600-3487-75298F95D686}"/>
              </a:ext>
            </a:extLst>
          </p:cNvPr>
          <p:cNvSpPr>
            <a:spLocks noGrp="1"/>
          </p:cNvSpPr>
          <p:nvPr>
            <p:ph sz="half" idx="1"/>
          </p:nvPr>
        </p:nvSpPr>
        <p:spPr>
          <a:xfrm>
            <a:off x="119237" y="1487055"/>
            <a:ext cx="9494982" cy="2357581"/>
          </a:xfrm>
        </p:spPr>
        <p:txBody>
          <a:bodyPr>
            <a:normAutofit/>
          </a:bodyPr>
          <a:lstStyle/>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Consider </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adopting the new mowing regime on a small part of the verges/green spaces, not the whole estate, e</a:t>
            </a:r>
            <a:r>
              <a:rPr lang="en-GB" sz="2400" kern="100" dirty="0">
                <a:latin typeface="Calibri" panose="020F0502020204030204" pitchFamily="34" charset="0"/>
                <a:ea typeface="Calibri" panose="020F0502020204030204" pitchFamily="34" charset="0"/>
                <a:cs typeface="Times New Roman" panose="02020603050405020304" pitchFamily="18" charset="0"/>
              </a:rPr>
              <a:t>xample shown below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BEFORE                                                                                     AFTER</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8" name="Content Placeholder 4">
            <a:extLst>
              <a:ext uri="{FF2B5EF4-FFF2-40B4-BE49-F238E27FC236}">
                <a16:creationId xmlns:a16="http://schemas.microsoft.com/office/drawing/2014/main" id="{64E99F24-2A66-7823-3AD3-B45ADA46A78F}"/>
              </a:ext>
            </a:extLst>
          </p:cNvPr>
          <p:cNvPicPr>
            <a:picLocks noChangeAspect="1"/>
          </p:cNvPicPr>
          <p:nvPr/>
        </p:nvPicPr>
        <p:blipFill>
          <a:blip r:embed="rId3"/>
          <a:stretch>
            <a:fillRect/>
          </a:stretch>
        </p:blipFill>
        <p:spPr>
          <a:xfrm>
            <a:off x="685008" y="3608180"/>
            <a:ext cx="3188484" cy="2219136"/>
          </a:xfrm>
          <a:prstGeom prst="rect">
            <a:avLst/>
          </a:prstGeom>
        </p:spPr>
      </p:pic>
      <p:pic>
        <p:nvPicPr>
          <p:cNvPr id="9" name="Picture 8">
            <a:extLst>
              <a:ext uri="{FF2B5EF4-FFF2-40B4-BE49-F238E27FC236}">
                <a16:creationId xmlns:a16="http://schemas.microsoft.com/office/drawing/2014/main" id="{8ABAB655-D3F1-BA0D-A5B5-318D63556A36}"/>
              </a:ext>
            </a:extLst>
          </p:cNvPr>
          <p:cNvPicPr>
            <a:picLocks noChangeAspect="1"/>
          </p:cNvPicPr>
          <p:nvPr/>
        </p:nvPicPr>
        <p:blipFill>
          <a:blip r:embed="rId4"/>
          <a:stretch>
            <a:fillRect/>
          </a:stretch>
        </p:blipFill>
        <p:spPr>
          <a:xfrm>
            <a:off x="5808711" y="3608180"/>
            <a:ext cx="3188484" cy="2254744"/>
          </a:xfrm>
          <a:prstGeom prst="rect">
            <a:avLst/>
          </a:prstGeom>
        </p:spPr>
      </p:pic>
      <p:sp>
        <p:nvSpPr>
          <p:cNvPr id="10" name="Footer Placeholder 9">
            <a:extLst>
              <a:ext uri="{FF2B5EF4-FFF2-40B4-BE49-F238E27FC236}">
                <a16:creationId xmlns:a16="http://schemas.microsoft.com/office/drawing/2014/main" id="{3528FFF1-DEA7-8664-C5B3-3E17F374B4BF}"/>
              </a:ext>
            </a:extLst>
          </p:cNvPr>
          <p:cNvSpPr>
            <a:spLocks noGrp="1"/>
          </p:cNvSpPr>
          <p:nvPr>
            <p:ph type="ftr" sz="quarter" idx="11"/>
          </p:nvPr>
        </p:nvSpPr>
        <p:spPr>
          <a:xfrm>
            <a:off x="491292" y="6452305"/>
            <a:ext cx="46106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South Warwickshire Area Network for Wildlife (SWAN) Working group members: Trevor Acreman, Rosemary Collier, Liz Garton, Lucy Hartley &amp; Catherine Hewson.</a:t>
            </a:r>
          </a:p>
        </p:txBody>
      </p:sp>
    </p:spTree>
    <p:extLst>
      <p:ext uri="{BB962C8B-B14F-4D97-AF65-F5344CB8AC3E}">
        <p14:creationId xmlns:p14="http://schemas.microsoft.com/office/powerpoint/2010/main" val="66320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C18F-86B2-8C2E-30A2-3AD08615338B}"/>
              </a:ext>
            </a:extLst>
          </p:cNvPr>
          <p:cNvSpPr>
            <a:spLocks noGrp="1"/>
          </p:cNvSpPr>
          <p:nvPr>
            <p:ph type="title"/>
          </p:nvPr>
        </p:nvSpPr>
        <p:spPr>
          <a:xfrm>
            <a:off x="563035" y="156239"/>
            <a:ext cx="8596668" cy="1320800"/>
          </a:xfrm>
        </p:spPr>
        <p:txBody>
          <a:bodyPr/>
          <a:lstStyle/>
          <a:p>
            <a:pPr algn="ctr"/>
            <a:r>
              <a:rPr lang="en-US" dirty="0"/>
              <a:t>How to manage your verges for greater biodiversity, cont.</a:t>
            </a:r>
            <a:endParaRPr lang="en-GB" dirty="0"/>
          </a:p>
        </p:txBody>
      </p:sp>
      <p:sp>
        <p:nvSpPr>
          <p:cNvPr id="3" name="Content Placeholder 2">
            <a:extLst>
              <a:ext uri="{FF2B5EF4-FFF2-40B4-BE49-F238E27FC236}">
                <a16:creationId xmlns:a16="http://schemas.microsoft.com/office/drawing/2014/main" id="{ADD39C01-9CA3-721D-F691-3B32C516F41B}"/>
              </a:ext>
            </a:extLst>
          </p:cNvPr>
          <p:cNvSpPr>
            <a:spLocks noGrp="1"/>
          </p:cNvSpPr>
          <p:nvPr>
            <p:ph sz="half" idx="1"/>
          </p:nvPr>
        </p:nvSpPr>
        <p:spPr>
          <a:xfrm>
            <a:off x="170423" y="1366703"/>
            <a:ext cx="9381891" cy="3048264"/>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Consider road safety &amp; visibility.</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Raise awareness &amp; increase understanding of the benefits for carbon &amp; wildlife.</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Let the community know the reasons for the change &amp; what wildlife they can look forward to.</a:t>
            </a: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1" name="Footer Placeholder 10">
            <a:extLst>
              <a:ext uri="{FF2B5EF4-FFF2-40B4-BE49-F238E27FC236}">
                <a16:creationId xmlns:a16="http://schemas.microsoft.com/office/drawing/2014/main" id="{577351C9-B0AF-12D1-1F0C-0A292689BB82}"/>
              </a:ext>
            </a:extLst>
          </p:cNvPr>
          <p:cNvSpPr>
            <a:spLocks noGrp="1"/>
          </p:cNvSpPr>
          <p:nvPr>
            <p:ph type="ftr" sz="quarter" idx="11"/>
          </p:nvPr>
        </p:nvSpPr>
        <p:spPr>
          <a:xfrm>
            <a:off x="486938" y="6434075"/>
            <a:ext cx="5178727" cy="365125"/>
          </a:xfrm>
        </p:spPr>
        <p:txBody>
          <a:bodyPr/>
          <a:lstStyle/>
          <a:p>
            <a:r>
              <a:rPr lang="en-GB" dirty="0"/>
              <a:t>South Warwickshire Area Network for Wildlife (SWAN) Working group members: Trevor Acreman, Rosemary Collier, Liz Garton, Lucy Hartley &amp; Catherine Hewson.</a:t>
            </a:r>
          </a:p>
        </p:txBody>
      </p:sp>
      <p:pic>
        <p:nvPicPr>
          <p:cNvPr id="4" name="Picture 3">
            <a:extLst>
              <a:ext uri="{FF2B5EF4-FFF2-40B4-BE49-F238E27FC236}">
                <a16:creationId xmlns:a16="http://schemas.microsoft.com/office/drawing/2014/main" id="{D698A0F6-35C7-EB48-DFCE-0E54211C69B2}"/>
              </a:ext>
            </a:extLst>
          </p:cNvPr>
          <p:cNvPicPr>
            <a:picLocks noChangeAspect="1"/>
          </p:cNvPicPr>
          <p:nvPr/>
        </p:nvPicPr>
        <p:blipFill>
          <a:blip r:embed="rId3"/>
          <a:stretch>
            <a:fillRect/>
          </a:stretch>
        </p:blipFill>
        <p:spPr>
          <a:xfrm>
            <a:off x="7066734" y="3496146"/>
            <a:ext cx="2169020" cy="2892027"/>
          </a:xfrm>
          <a:prstGeom prst="rect">
            <a:avLst/>
          </a:prstGeom>
        </p:spPr>
      </p:pic>
      <p:pic>
        <p:nvPicPr>
          <p:cNvPr id="6" name="Picture 5">
            <a:extLst>
              <a:ext uri="{FF2B5EF4-FFF2-40B4-BE49-F238E27FC236}">
                <a16:creationId xmlns:a16="http://schemas.microsoft.com/office/drawing/2014/main" id="{97FCD7C5-7216-21B8-209A-D20125543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155" y="3496147"/>
            <a:ext cx="2169020" cy="2892026"/>
          </a:xfrm>
          <a:prstGeom prst="rect">
            <a:avLst/>
          </a:prstGeom>
        </p:spPr>
      </p:pic>
      <p:pic>
        <p:nvPicPr>
          <p:cNvPr id="8" name="Picture 7">
            <a:extLst>
              <a:ext uri="{FF2B5EF4-FFF2-40B4-BE49-F238E27FC236}">
                <a16:creationId xmlns:a16="http://schemas.microsoft.com/office/drawing/2014/main" id="{1A2E6A0D-8D39-48F9-9541-B8D903531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0626" y="3674468"/>
            <a:ext cx="3380509" cy="2535382"/>
          </a:xfrm>
          <a:prstGeom prst="rect">
            <a:avLst/>
          </a:prstGeom>
        </p:spPr>
      </p:pic>
    </p:spTree>
    <p:extLst>
      <p:ext uri="{BB962C8B-B14F-4D97-AF65-F5344CB8AC3E}">
        <p14:creationId xmlns:p14="http://schemas.microsoft.com/office/powerpoint/2010/main" val="281336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0A71-7AB6-74F2-908E-64CEEC862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773B-C870-977E-C6D3-78024BCBF275}"/>
              </a:ext>
            </a:extLst>
          </p:cNvPr>
          <p:cNvSpPr>
            <a:spLocks noGrp="1"/>
          </p:cNvSpPr>
          <p:nvPr>
            <p:ph type="title"/>
          </p:nvPr>
        </p:nvSpPr>
        <p:spPr>
          <a:xfrm>
            <a:off x="563035" y="156239"/>
            <a:ext cx="8596668" cy="1320800"/>
          </a:xfrm>
        </p:spPr>
        <p:txBody>
          <a:bodyPr/>
          <a:lstStyle/>
          <a:p>
            <a:pPr algn="ctr"/>
            <a:r>
              <a:rPr lang="en-US" dirty="0"/>
              <a:t>How to manage your verges for greater biodiversity, cont.</a:t>
            </a:r>
            <a:endParaRPr lang="en-GB" dirty="0"/>
          </a:p>
        </p:txBody>
      </p:sp>
      <p:sp>
        <p:nvSpPr>
          <p:cNvPr id="3" name="Content Placeholder 2">
            <a:extLst>
              <a:ext uri="{FF2B5EF4-FFF2-40B4-BE49-F238E27FC236}">
                <a16:creationId xmlns:a16="http://schemas.microsoft.com/office/drawing/2014/main" id="{3BDD891E-1751-5CFC-A970-3CFEB6423DC9}"/>
              </a:ext>
            </a:extLst>
          </p:cNvPr>
          <p:cNvSpPr>
            <a:spLocks noGrp="1"/>
          </p:cNvSpPr>
          <p:nvPr>
            <p:ph sz="half" idx="1"/>
          </p:nvPr>
        </p:nvSpPr>
        <p:spPr>
          <a:xfrm>
            <a:off x="208918" y="1205345"/>
            <a:ext cx="5422645" cy="5089947"/>
          </a:xfrm>
        </p:spPr>
        <p:txBody>
          <a:bodyPr>
            <a:normAutofit fontScale="92500" lnSpcReduction="20000"/>
          </a:bodyPr>
          <a:lstStyle/>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Calibri" panose="020F0502020204030204" pitchFamily="34" charset="0"/>
                <a:ea typeface="Calibri" panose="020F0502020204030204" pitchFamily="34" charset="0"/>
                <a:cs typeface="Times New Roman" panose="02020603050405020304" pitchFamily="18" charset="0"/>
              </a:rPr>
              <a:t>Remind people of the benefits of mowing with nature in mind:</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Reduced management costs long term,</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Nectar sugar resources for pollinators are maximised,</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Biodiversity is improved and increased,</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Essential wildlife corridors are created,</a:t>
            </a:r>
          </a:p>
          <a:p>
            <a:pPr lvl="1"/>
            <a:r>
              <a:rPr lang="en-GB" sz="2400" dirty="0">
                <a:latin typeface="Calibri" panose="020F0502020204030204" pitchFamily="34" charset="0"/>
                <a:ea typeface="Calibri" panose="020F0502020204030204" pitchFamily="34" charset="0"/>
                <a:cs typeface="Times New Roman" panose="02020603050405020304" pitchFamily="18" charset="0"/>
              </a:rPr>
              <a:t>Air and noise quality are improved, and </a:t>
            </a:r>
          </a:p>
          <a:p>
            <a:pPr lvl="1"/>
            <a:r>
              <a:rPr lang="en-GB" sz="2400" dirty="0">
                <a:effectLst/>
                <a:latin typeface="Calibri" panose="020F0502020204030204" pitchFamily="34" charset="0"/>
                <a:ea typeface="Calibri" panose="020F0502020204030204" pitchFamily="34" charset="0"/>
                <a:cs typeface="Times New Roman" panose="02020603050405020304" pitchFamily="18" charset="0"/>
              </a:rPr>
              <a:t>Flooding risks are reduced. </a:t>
            </a:r>
          </a:p>
          <a:p>
            <a:r>
              <a:rPr lang="en-GB" sz="2800" kern="100" dirty="0">
                <a:latin typeface="Calibri" panose="020F0502020204030204" pitchFamily="34" charset="0"/>
                <a:ea typeface="Calibri" panose="020F0502020204030204" pitchFamily="34" charset="0"/>
                <a:cs typeface="Times New Roman" panose="02020603050405020304" pitchFamily="18" charset="0"/>
              </a:rPr>
              <a:t>Review &amp; adapt as e</a:t>
            </a:r>
            <a:r>
              <a:rPr lang="en-GB" sz="2800" dirty="0">
                <a:effectLst/>
                <a:latin typeface="Calibri" panose="020F0502020204030204" pitchFamily="34" charset="0"/>
                <a:ea typeface="Calibri" panose="020F0502020204030204" pitchFamily="34" charset="0"/>
                <a:cs typeface="Times New Roman" panose="02020603050405020304" pitchFamily="18" charset="0"/>
              </a:rPr>
              <a:t>very piece of grass is different. It may take 10 years or more to see the full benefits.</a:t>
            </a: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1" name="Footer Placeholder 10">
            <a:extLst>
              <a:ext uri="{FF2B5EF4-FFF2-40B4-BE49-F238E27FC236}">
                <a16:creationId xmlns:a16="http://schemas.microsoft.com/office/drawing/2014/main" id="{B64D4DA5-A42B-E3FC-066F-8F6E4A5189DF}"/>
              </a:ext>
            </a:extLst>
          </p:cNvPr>
          <p:cNvSpPr>
            <a:spLocks noGrp="1"/>
          </p:cNvSpPr>
          <p:nvPr>
            <p:ph type="ftr" sz="quarter" idx="11"/>
          </p:nvPr>
        </p:nvSpPr>
        <p:spPr>
          <a:xfrm>
            <a:off x="486938" y="6434075"/>
            <a:ext cx="517872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South Warwickshire Area Network for Wildlife (SWAN) Working group members: Trevor Acreman, Rosemary Collier, Liz Garton, Lucy Hartley &amp; Catherine Hewson.</a:t>
            </a:r>
          </a:p>
        </p:txBody>
      </p:sp>
    </p:spTree>
    <p:extLst>
      <p:ext uri="{BB962C8B-B14F-4D97-AF65-F5344CB8AC3E}">
        <p14:creationId xmlns:p14="http://schemas.microsoft.com/office/powerpoint/2010/main" val="305099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5602-DA46-9DA8-AC6F-BCE58640DD48}"/>
              </a:ext>
            </a:extLst>
          </p:cNvPr>
          <p:cNvSpPr>
            <a:spLocks noGrp="1"/>
          </p:cNvSpPr>
          <p:nvPr>
            <p:ph type="title"/>
          </p:nvPr>
        </p:nvSpPr>
        <p:spPr/>
        <p:txBody>
          <a:bodyPr/>
          <a:lstStyle/>
          <a:p>
            <a:pPr algn="ctr"/>
            <a:r>
              <a:rPr lang="en-US" dirty="0"/>
              <a:t>References. </a:t>
            </a:r>
            <a:endParaRPr lang="en-GB" dirty="0"/>
          </a:p>
        </p:txBody>
      </p:sp>
      <p:sp>
        <p:nvSpPr>
          <p:cNvPr id="3" name="Content Placeholder 2">
            <a:extLst>
              <a:ext uri="{FF2B5EF4-FFF2-40B4-BE49-F238E27FC236}">
                <a16:creationId xmlns:a16="http://schemas.microsoft.com/office/drawing/2014/main" id="{33BED1B8-21CA-2C55-37AC-433BC1B652EF}"/>
              </a:ext>
            </a:extLst>
          </p:cNvPr>
          <p:cNvSpPr>
            <a:spLocks noGrp="1"/>
          </p:cNvSpPr>
          <p:nvPr>
            <p:ph idx="1"/>
          </p:nvPr>
        </p:nvSpPr>
        <p:spPr>
          <a:xfrm>
            <a:off x="677334" y="1428751"/>
            <a:ext cx="8596668" cy="4612612"/>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Plant life website: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https://www.plantlife.org.uk/uk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‘Environmental Horticulture: Science and Management of Green Landscapes’  by Ross W F Cameron and James 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Hitchmough</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National History Museum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https://www.nhm.ac.uk/discover/why-road-verges-are-important-wildlife-habitats.html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Wildlife Trusts at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https://www.wildlifetrusts.org/wildlife/managing-land-wildlife/managing-road-verges-wildlife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Hemmings K, Elton R, Grange I, No mow amenity grassland case study: Phenology of flower abundance and nectar resource, School of Agriculture, Food and Environment, Royal Agricultural University,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Reduced Mowing in Wellesbourne 2023</a:t>
            </a:r>
            <a:r>
              <a:rPr lang="en-GB" dirty="0">
                <a:latin typeface="Calibri" panose="020F0502020204030204" pitchFamily="34" charset="0"/>
                <a:ea typeface="Calibri" panose="020F0502020204030204" pitchFamily="34" charset="0"/>
                <a:cs typeface="Calibri" panose="020F0502020204030204" pitchFamily="34" charset="0"/>
              </a:rPr>
              <a:t>, Lucy Hartley</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Warwickshire County Council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www.warwickshire.gov.uk/grassverge</a:t>
            </a:r>
            <a:endPar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SWAN verges documents 1 and 2. </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E56D297A-4C18-F7F4-9982-70EDD75A07FD}"/>
              </a:ext>
            </a:extLst>
          </p:cNvPr>
          <p:cNvSpPr>
            <a:spLocks noGrp="1"/>
          </p:cNvSpPr>
          <p:nvPr>
            <p:ph type="ftr" sz="quarter" idx="11"/>
          </p:nvPr>
        </p:nvSpPr>
        <p:spPr/>
        <p:txBody>
          <a:bodyPr/>
          <a:lstStyle/>
          <a:p>
            <a:r>
              <a:rPr lang="en-GB" dirty="0"/>
              <a:t>South Warwickshire Area Network for Wildlife (SWAN) Working group members: Trevor Acreman, Rosemary Collier, </a:t>
            </a:r>
          </a:p>
          <a:p>
            <a:r>
              <a:rPr lang="en-GB" dirty="0"/>
              <a:t>Liz Garton, Lucy Hartley &amp; Catherine Hewson.</a:t>
            </a:r>
          </a:p>
        </p:txBody>
      </p:sp>
    </p:spTree>
    <p:extLst>
      <p:ext uri="{BB962C8B-B14F-4D97-AF65-F5344CB8AC3E}">
        <p14:creationId xmlns:p14="http://schemas.microsoft.com/office/powerpoint/2010/main" val="36313997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TotalTime>
  <Words>1915</Words>
  <Application>Microsoft Office PowerPoint</Application>
  <PresentationFormat>Widescreen</PresentationFormat>
  <Paragraphs>155</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Trebuchet MS</vt:lpstr>
      <vt:lpstr>Wingdings 3</vt:lpstr>
      <vt:lpstr>Facet</vt:lpstr>
      <vt:lpstr> Verges</vt:lpstr>
      <vt:lpstr>Why should we manage verges with wildlife in mind?</vt:lpstr>
      <vt:lpstr>Why should we manage verges with wildlife in mind?</vt:lpstr>
      <vt:lpstr>Why should we manage verges with wildlife in mind?</vt:lpstr>
      <vt:lpstr>How to manage your verges for greater biodiversity.</vt:lpstr>
      <vt:lpstr>How to manage your verges for greater biodiversity.</vt:lpstr>
      <vt:lpstr>How to manage your verges for greater biodiversity, cont.</vt:lpstr>
      <vt:lpstr>How to manage your verges for greater biodiversity, cont.</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Hewson</dc:creator>
  <cp:lastModifiedBy>Emily Reilly</cp:lastModifiedBy>
  <cp:revision>9</cp:revision>
  <dcterms:created xsi:type="dcterms:W3CDTF">2024-11-03T15:10:27Z</dcterms:created>
  <dcterms:modified xsi:type="dcterms:W3CDTF">2025-07-02T08:34:12Z</dcterms:modified>
</cp:coreProperties>
</file>